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4"/>
  </p:notesMasterIdLst>
  <p:sldIdLst>
    <p:sldId id="267" r:id="rId2"/>
    <p:sldId id="257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72" r:id="rId11"/>
    <p:sldId id="273" r:id="rId12"/>
    <p:sldId id="263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73" autoAdjust="0"/>
    <p:restoredTop sz="94660"/>
  </p:normalViewPr>
  <p:slideViewPr>
    <p:cSldViewPr>
      <p:cViewPr>
        <p:scale>
          <a:sx n="75" d="100"/>
          <a:sy n="75" d="100"/>
        </p:scale>
        <p:origin x="-103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A2A70B-728F-4558-BA5B-234EC3583C96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5E6652-828B-408C-B46D-DD9B994927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765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75B6EC-96B6-4DDB-A85D-F2F1A75C7FFE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8056-CD62-4189-B5F4-5166EF4DFE29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5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C72C-4B57-4EC7-A79C-988432841D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3D8E-641D-4A0C-B118-635942AE82FE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20CF-5415-44C7-83A7-AB91730ABD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9AB6-A0B0-408A-98E8-9218A32A308F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F039-4AF2-4289-81D5-7B0425B084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107D6-3BD7-47CD-AB01-18C373DD86BB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25BC-1D93-40E8-B021-2B5B4A6B63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3A7DE-4780-4EC8-B497-B0E942F33006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A4AB-A33E-4CAA-B9B8-173EE43476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59F2-BF44-40B0-B954-E44109666852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25D8-A889-4654-AC1B-41A5464137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C192-3033-4C60-A256-BD2FE3C4ED00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8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232B-083F-4EF0-A9CD-E8A46753FD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29F9-B1E4-4F77-B5DF-E4D0EABAC2E1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E1FC-331E-4695-9F5C-0F09DA5D27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B94D-6333-4C73-978D-5D3E42EEE002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C24E-DA3B-485D-BF3F-02BAEE8E8F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66B1-FB24-4578-9230-620DB1B05573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B989-A1C6-452C-BA1A-6B5D8DAA75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Ψαλίδισμα και στρογγύλεμα μίας γωνίας του ορθογωνίου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- Ορθογώνιο τρίγωνο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04A0-5030-4FFC-AEF1-4C5C5984032A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8EF47-247C-4AA5-949F-66E9DCAAB0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9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D9495-95E5-4AC3-909B-68F74240EAA1}" type="datetimeFigureOut">
              <a:rPr lang="el-GR"/>
              <a:pPr>
                <a:defRPr/>
              </a:pPr>
              <a:t>24/1/2014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3A1E6-1935-452C-B485-FF70F4B48B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33" name="1 - Ομάδα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3" r:id="rId2"/>
    <p:sldLayoutId id="2147484105" r:id="rId3"/>
    <p:sldLayoutId id="2147484102" r:id="rId4"/>
    <p:sldLayoutId id="2147484101" r:id="rId5"/>
    <p:sldLayoutId id="2147484100" r:id="rId6"/>
    <p:sldLayoutId id="2147484099" r:id="rId7"/>
    <p:sldLayoutId id="2147484098" r:id="rId8"/>
    <p:sldLayoutId id="2147484106" r:id="rId9"/>
    <p:sldLayoutId id="2147484097" r:id="rId10"/>
    <p:sldLayoutId id="21474840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___Microsoft_Office_Excel4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_______Microsoft_Office_Excel5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__Microsoft_Office_Excel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__Microsoft_Office_Excel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__Microsoft_Office_Excel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el-GR" smtClean="0"/>
              <a:t>Ναρκωτικά</a:t>
            </a:r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3429000"/>
            <a:ext cx="8229600" cy="3000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Θέμα</a:t>
            </a:r>
            <a:r>
              <a:rPr lang="en-US" smtClean="0"/>
              <a:t>:</a:t>
            </a:r>
            <a:r>
              <a:rPr lang="el-GR" smtClean="0"/>
              <a:t> Λόγοι που οδηγούν τους νέους στην εξάρτηση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Ομάδα</a:t>
            </a:r>
            <a:r>
              <a:rPr lang="en-US" smtClean="0"/>
              <a:t>: </a:t>
            </a:r>
            <a:r>
              <a:rPr lang="el-GR" smtClean="0"/>
              <a:t>Τα ΚαρΝτάσιαΝς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Θεωρείτε ότι οι νέοι γνωρίζουν τις συνέπειες των ναρκωτικών?</a:t>
            </a:r>
            <a:endParaRPr lang="el-GR" dirty="0"/>
          </a:p>
        </p:txBody>
      </p:sp>
      <p:graphicFrame>
        <p:nvGraphicFramePr>
          <p:cNvPr id="24578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24578" r:id="rId4" imgW="8327858" imgH="44931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34290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400" dirty="0" smtClean="0"/>
              <a:t>Ποιος τρόπος θα βοηθήσει περισσότερο τους νέους ώστε να μην πέσουν στην παγίδα των ναρκωτικών ουσιών?</a:t>
            </a:r>
            <a:br>
              <a:rPr lang="el-GR" sz="5400" dirty="0" smtClean="0"/>
            </a:br>
            <a:endParaRPr lang="el-GR" dirty="0"/>
          </a:p>
        </p:txBody>
      </p:sp>
      <p:graphicFrame>
        <p:nvGraphicFramePr>
          <p:cNvPr id="25602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06400" y="2663825"/>
          <a:ext cx="8331200" cy="3711575"/>
        </p:xfrm>
        <a:graphic>
          <a:graphicData uri="http://schemas.openxmlformats.org/presentationml/2006/ole">
            <p:oleObj spid="_x0000_s25602" r:id="rId4" imgW="8327858" imgH="371278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062912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/>
              <a:t>ΌΧΙ ΣΤΑ ΝΑΡΚΩΤΙΚΑ </a:t>
            </a:r>
            <a:endParaRPr lang="el-GR" dirty="0"/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>
          <a:xfrm>
            <a:off x="428625" y="4429125"/>
            <a:ext cx="8062913" cy="175260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el-GR" sz="2200" smtClean="0"/>
              <a:t>Λυμπέρης Καβακάς </a:t>
            </a:r>
            <a:r>
              <a:rPr lang="en-US" sz="2200" smtClean="0"/>
              <a:t>: </a:t>
            </a:r>
            <a:r>
              <a:rPr lang="el-GR" sz="2200" smtClean="0"/>
              <a:t>Φωτογράφος</a:t>
            </a:r>
          </a:p>
          <a:p>
            <a:pPr marR="0" algn="ctr">
              <a:lnSpc>
                <a:spcPct val="80000"/>
              </a:lnSpc>
            </a:pPr>
            <a:r>
              <a:rPr lang="el-GR" sz="2200" smtClean="0"/>
              <a:t>Ραφαηλία Γεωργιάδου </a:t>
            </a:r>
            <a:r>
              <a:rPr lang="en-US" sz="2200" smtClean="0"/>
              <a:t>:</a:t>
            </a:r>
            <a:r>
              <a:rPr lang="el-GR" sz="2200" smtClean="0"/>
              <a:t> Αναγνώστρια</a:t>
            </a:r>
          </a:p>
          <a:p>
            <a:pPr marR="0" algn="ctr">
              <a:lnSpc>
                <a:spcPct val="80000"/>
              </a:lnSpc>
            </a:pPr>
            <a:r>
              <a:rPr lang="el-GR" sz="2200" smtClean="0"/>
              <a:t>Ανδρομάχη Κεϊ΄σογλου </a:t>
            </a:r>
            <a:r>
              <a:rPr lang="en-US" sz="2200" smtClean="0"/>
              <a:t>:</a:t>
            </a:r>
            <a:r>
              <a:rPr lang="el-GR" sz="2200" smtClean="0"/>
              <a:t> Γραμματείας</a:t>
            </a:r>
          </a:p>
          <a:p>
            <a:pPr marR="0" algn="ctr">
              <a:lnSpc>
                <a:spcPct val="80000"/>
              </a:lnSpc>
            </a:pPr>
            <a:r>
              <a:rPr lang="el-GR" sz="2200" smtClean="0"/>
              <a:t>Κώστας Μάλαμας </a:t>
            </a:r>
            <a:r>
              <a:rPr lang="en-US" sz="2200" smtClean="0"/>
              <a:t>: </a:t>
            </a:r>
            <a:r>
              <a:rPr lang="el-GR" sz="2200" smtClean="0"/>
              <a:t>Πληροφορικός</a:t>
            </a:r>
          </a:p>
          <a:p>
            <a:pPr marR="0" algn="ctr">
              <a:lnSpc>
                <a:spcPct val="80000"/>
              </a:lnSpc>
            </a:pPr>
            <a:r>
              <a:rPr lang="el-GR" sz="2200" smtClean="0"/>
              <a:t>Βαγγέλης Πασχαλίδης </a:t>
            </a:r>
            <a:r>
              <a:rPr lang="en-US" sz="2200" smtClean="0"/>
              <a:t>: </a:t>
            </a:r>
            <a:r>
              <a:rPr lang="el-GR" sz="2200" smtClean="0"/>
              <a:t>Βοηθός Πληροφορικού </a:t>
            </a:r>
          </a:p>
          <a:p>
            <a:pPr marR="0" algn="ctr">
              <a:lnSpc>
                <a:spcPct val="80000"/>
              </a:lnSpc>
            </a:pPr>
            <a:endParaRPr lang="el-GR" sz="2200" smtClean="0"/>
          </a:p>
        </p:txBody>
      </p:sp>
      <p:pic>
        <p:nvPicPr>
          <p:cNvPr id="26627" name="8 - Θέση περιεχομένου" descr="images (4)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86063" y="1643063"/>
            <a:ext cx="3286125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3985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</a:rPr>
              <a:t>ΛΟΓΟΙ ΠΟΥ ΟΔΗΓΟΥΝ ΤΟΥΣ ΝΕΟΥΣ ΣΤΗΝ ΕΞΑΡΤΗΣΗ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5362" name="5 - Θέση περιεχομένου" descr="addict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33538" y="2306638"/>
            <a:ext cx="5876925" cy="36480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Λόγοι που οδηγούν τους νέους στην εξάρτηση</a:t>
            </a:r>
            <a:endParaRPr lang="el-GR" dirty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 Πολλοί παράγοντες που αλληλεπιδρούν και διακρίνονται σε δύο βασικές κατηγορίες</a:t>
            </a:r>
            <a:r>
              <a:rPr lang="en-US" smtClean="0"/>
              <a:t>:</a:t>
            </a:r>
            <a:endParaRPr lang="el-GR" smtClean="0"/>
          </a:p>
          <a:p>
            <a:r>
              <a:rPr lang="el-GR" smtClean="0"/>
              <a:t>Το οικογενειακό, κοινωνικό και πολιτιστικό περιβάλλον στο οποίο ζει το άτομο</a:t>
            </a:r>
          </a:p>
          <a:p>
            <a:r>
              <a:rPr lang="el-GR" smtClean="0"/>
              <a:t>Οι βιολογικοί παράγοντες και η προσωπικότητα του ατόμου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</a:t>
            </a:r>
          </a:p>
        </p:txBody>
      </p:sp>
      <p:pic>
        <p:nvPicPr>
          <p:cNvPr id="16387" name="3 - Εικόνα" descr="images (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4214813"/>
            <a:ext cx="30575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1"/>
                </a:solidFill>
              </a:rPr>
              <a:t>Άλλοι λόγοι που οδηγούν τους νέους στην χρήση ναρκωτικών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Η ανοχή ως προς τη χρήση ουσιών</a:t>
            </a:r>
          </a:p>
          <a:p>
            <a:r>
              <a:rPr lang="el-GR" smtClean="0"/>
              <a:t>Η διαθεσιμότητα των ουσιών</a:t>
            </a:r>
          </a:p>
          <a:p>
            <a:r>
              <a:rPr lang="el-GR" smtClean="0"/>
              <a:t>Ο κοινωνικός αποκλεισμός</a:t>
            </a:r>
          </a:p>
          <a:p>
            <a:r>
              <a:rPr lang="el-GR" smtClean="0"/>
              <a:t>Η αποξένωση</a:t>
            </a:r>
          </a:p>
          <a:p>
            <a:r>
              <a:rPr lang="el-GR" smtClean="0"/>
              <a:t>Η έλλειψη υποστηρικτικών κοινωνικών δομών</a:t>
            </a:r>
          </a:p>
          <a:p>
            <a:r>
              <a:rPr lang="el-GR" smtClean="0"/>
              <a:t>Ο καταναλωτικός τρόπος ζωής</a:t>
            </a:r>
          </a:p>
          <a:p>
            <a:r>
              <a:rPr lang="el-GR" smtClean="0"/>
              <a:t>Η πίεση, το άγχος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500" b="1" smtClean="0"/>
              <a:t> </a:t>
            </a:r>
            <a:r>
              <a:rPr lang="el-GR" sz="4500" b="1" smtClean="0">
                <a:latin typeface="Arial" charset="0"/>
              </a:rPr>
              <a:t>Π</a:t>
            </a:r>
            <a:r>
              <a:rPr lang="el-GR" sz="4500" b="1" smtClean="0"/>
              <a:t>ροστατευτικοί παράγοντες</a:t>
            </a:r>
            <a:endParaRPr lang="el-GR" sz="4500" smtClean="0"/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Σταθεροί οικογενειακοί δεσμοί</a:t>
            </a:r>
          </a:p>
          <a:p>
            <a:r>
              <a:rPr lang="el-GR" smtClean="0"/>
              <a:t>Μειωμένη πρόσβαση στις ουσίες</a:t>
            </a:r>
          </a:p>
          <a:p>
            <a:r>
              <a:rPr lang="el-GR" smtClean="0"/>
              <a:t>Ασφάλεια και σταθερότητα</a:t>
            </a:r>
          </a:p>
          <a:p>
            <a:r>
              <a:rPr lang="el-GR" smtClean="0"/>
              <a:t>Συναισθηματική σταθερότητα</a:t>
            </a:r>
          </a:p>
          <a:p>
            <a:r>
              <a:rPr lang="el-GR" smtClean="0"/>
              <a:t>Προσωπικές δεξιότητες του ατόμου (αυτοπεποίθηση-αυτοεκτίμηση)</a:t>
            </a:r>
          </a:p>
          <a:p>
            <a:r>
              <a:rPr lang="el-GR" smtClean="0"/>
              <a:t>Κοινωνικές δεξιότητες του ατόμου</a:t>
            </a:r>
          </a:p>
          <a:p>
            <a:endParaRPr lang="el-GR" smtClean="0"/>
          </a:p>
        </p:txBody>
      </p:sp>
      <p:pic>
        <p:nvPicPr>
          <p:cNvPr id="19459" name="3 - Εικόνα" descr="αρχείο λήψης (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1857375"/>
            <a:ext cx="2857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4 - Εικόνα" descr="images (6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500563"/>
            <a:ext cx="2857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 Ερωτηματολόγιο</a:t>
            </a: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 Στην έρευνα που κάναμε καταλήξαμε ότι ο κυριότερος λ</a:t>
            </a:r>
            <a:r>
              <a:rPr lang="el-GR" sz="2400" smtClean="0">
                <a:latin typeface="Arial" charset="0"/>
              </a:rPr>
              <a:t>ό</a:t>
            </a:r>
            <a:r>
              <a:rPr lang="el-GR" smtClean="0"/>
              <a:t>γος που οδηγεί τους νέους στις εξαρτησιογόνες ουσίες είναι η παρέα που ακολουθείτ</a:t>
            </a:r>
            <a:r>
              <a:rPr lang="el-GR" sz="2000" smtClean="0">
                <a:latin typeface="Arial" charset="0"/>
              </a:rPr>
              <a:t>αι</a:t>
            </a:r>
            <a:r>
              <a:rPr lang="el-GR" smtClean="0"/>
              <a:t> από τις συναισθηματικές καταστάσεις και τα οικογενειακά προβλήματα</a:t>
            </a:r>
          </a:p>
        </p:txBody>
      </p:sp>
      <p:pic>
        <p:nvPicPr>
          <p:cNvPr id="20483" name="3 - Εικόνα" descr="αρχείο λήψης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4286250"/>
            <a:ext cx="37861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4 - Εικόνα" descr="images (4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4286250"/>
            <a:ext cx="3714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Μαθητές</a:t>
            </a:r>
          </a:p>
        </p:txBody>
      </p:sp>
      <p:graphicFrame>
        <p:nvGraphicFramePr>
          <p:cNvPr id="21506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21506" r:id="rId4" imgW="8327858" imgH="44931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1500188"/>
            <a:ext cx="8229600" cy="5000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/>
              <a:t>Ποιοι είναι οι λόγοι που οδηγούν τους νέους στις </a:t>
            </a:r>
            <a:r>
              <a:rPr lang="el-GR" dirty="0" err="1" smtClean="0"/>
              <a:t>εξαρτησιογόνες</a:t>
            </a:r>
            <a:r>
              <a:rPr lang="el-GR" dirty="0" smtClean="0"/>
              <a:t> ουσίες?</a:t>
            </a:r>
            <a:endParaRPr lang="el-GR" dirty="0"/>
          </a:p>
        </p:txBody>
      </p:sp>
      <p:graphicFrame>
        <p:nvGraphicFramePr>
          <p:cNvPr id="22530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22530" r:id="rId4" imgW="8327858" imgH="44931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/>
              <a:t>Πιστεύετε ότι τα ναρκωτικά είναι λύση?</a:t>
            </a:r>
            <a:endParaRPr lang="el-GR" dirty="0"/>
          </a:p>
        </p:txBody>
      </p:sp>
      <p:graphicFrame>
        <p:nvGraphicFramePr>
          <p:cNvPr id="2355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23554" r:id="rId4" imgW="8327858" imgH="44931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199</Words>
  <Application>Microsoft Office PowerPoint</Application>
  <PresentationFormat>Προβολή στην οθόνη (4:3)</PresentationFormat>
  <Paragraphs>40</Paragraphs>
  <Slides>12</Slides>
  <Notes>12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Ροή</vt:lpstr>
      <vt:lpstr>Γράφημα του Microsoft Office Excel</vt:lpstr>
      <vt:lpstr>Ναρκωτικά</vt:lpstr>
      <vt:lpstr>ΛΟΓΟΙ ΠΟΥ ΟΔΗΓΟΥΝ ΤΟΥΣ ΝΕΟΥΣ ΣΤΗΝ ΕΞΑΡΤΗΣΗ</vt:lpstr>
      <vt:lpstr>Λόγοι που οδηγούν τους νέους στην εξάρτηση</vt:lpstr>
      <vt:lpstr>Άλλοι λόγοι που οδηγούν τους νέους στην χρήση ναρκωτικών</vt:lpstr>
      <vt:lpstr> Προστατευτικοί παράγοντες</vt:lpstr>
      <vt:lpstr> Ερωτηματολόγιο</vt:lpstr>
      <vt:lpstr>Μαθητές</vt:lpstr>
      <vt:lpstr>Ποιοι είναι οι λόγοι που οδηγούν τους νέους στις εξαρτησιογόνες ουσίες?</vt:lpstr>
      <vt:lpstr>Πιστεύετε ότι τα ναρκωτικά είναι λύση?</vt:lpstr>
      <vt:lpstr>Θεωρείτε ότι οι νέοι γνωρίζουν τις συνέπειες των ναρκωτικών?</vt:lpstr>
      <vt:lpstr>Ποιος τρόπος θα βοηθήσει περισσότερο τους νέους ώστε να μην πέσουν στην παγίδα των ναρκωτικών ουσιών? </vt:lpstr>
      <vt:lpstr>ΌΧΙ ΣΤΑ ΝΑΡΚΩΤΙΚΑ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Turbo-X</dc:creator>
  <cp:lastModifiedBy>grafeio3</cp:lastModifiedBy>
  <cp:revision>24</cp:revision>
  <dcterms:created xsi:type="dcterms:W3CDTF">2013-12-15T16:51:00Z</dcterms:created>
  <dcterms:modified xsi:type="dcterms:W3CDTF">2014-01-24T12:31:37Z</dcterms:modified>
</cp:coreProperties>
</file>